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53306-04E7-40B3-8D1E-DF8D9B1031B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4871B-32C5-40FF-A9DB-7977A848A0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194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1220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FC1C-B350-425C-8392-371306775162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867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624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60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704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3701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27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247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72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38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749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0690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77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BA510-73AE-42EE-8004-AC2D5480D810}" type="datetimeFigureOut">
              <a:rPr lang="es-ES" smtClean="0"/>
              <a:t>08/06/2019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D54A1-3D93-491D-AF0A-DF200DBC081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830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6264696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rgbClr val="0000FF"/>
                </a:solidFill>
                <a:latin typeface="Comic Sans MS" pitchFamily="66" charset="0"/>
              </a:rPr>
              <a:t>Obispado de Morón</a:t>
            </a:r>
            <a:r>
              <a:rPr lang="es-ES" sz="36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ES" sz="36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ES" sz="3600" b="1" dirty="0">
                <a:solidFill>
                  <a:srgbClr val="0000FF"/>
                </a:solidFill>
                <a:latin typeface="Comic Sans MS" pitchFamily="66" charset="0"/>
              </a:rPr>
              <a:t>U</a:t>
            </a:r>
            <a:r>
              <a:rPr lang="es-ES" sz="3600" b="1" dirty="0" smtClean="0">
                <a:solidFill>
                  <a:srgbClr val="0000FF"/>
                </a:solidFill>
                <a:latin typeface="Comic Sans MS" pitchFamily="66" charset="0"/>
              </a:rPr>
              <a:t>niversidad de Morón</a:t>
            </a:r>
            <a:br>
              <a:rPr lang="es-ES" sz="36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ES" sz="36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ES" sz="36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ES" sz="3600" b="1" dirty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ES" sz="3600" b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ES" sz="4000" b="1" dirty="0">
                <a:solidFill>
                  <a:srgbClr val="0000FF"/>
                </a:solidFill>
                <a:latin typeface="Comic Sans MS" pitchFamily="66" charset="0"/>
              </a:rPr>
              <a:t>D</a:t>
            </a:r>
            <a:r>
              <a:rPr lang="es-ES" sz="4000" b="1" dirty="0" smtClean="0">
                <a:solidFill>
                  <a:srgbClr val="0000FF"/>
                </a:solidFill>
                <a:latin typeface="Comic Sans MS" pitchFamily="66" charset="0"/>
              </a:rPr>
              <a:t>iplomatura en </a:t>
            </a:r>
            <a:r>
              <a:rPr lang="es-ES" sz="4000" b="1" dirty="0" err="1">
                <a:solidFill>
                  <a:srgbClr val="0000FF"/>
                </a:solidFill>
                <a:latin typeface="Comic Sans MS" pitchFamily="66" charset="0"/>
              </a:rPr>
              <a:t>L</a:t>
            </a:r>
            <a:r>
              <a:rPr lang="es-ES" sz="4000" b="1" dirty="0" err="1" smtClean="0">
                <a:solidFill>
                  <a:srgbClr val="0000FF"/>
                </a:solidFill>
                <a:latin typeface="Comic Sans MS" pitchFamily="66" charset="0"/>
              </a:rPr>
              <a:t>audato</a:t>
            </a:r>
            <a:r>
              <a:rPr lang="es-ES" sz="4000" b="1" dirty="0" smtClean="0">
                <a:solidFill>
                  <a:srgbClr val="0000FF"/>
                </a:solidFill>
                <a:latin typeface="Comic Sans MS" pitchFamily="66" charset="0"/>
              </a:rPr>
              <a:t> Si’</a:t>
            </a:r>
            <a:br>
              <a:rPr lang="es-ES" sz="40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ES" sz="40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ES" sz="40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40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40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  <a:t>Humberto </a:t>
            </a:r>
            <a:r>
              <a:rPr lang="es-AR" sz="3000" b="1" dirty="0" err="1" smtClean="0">
                <a:solidFill>
                  <a:srgbClr val="0000FF"/>
                </a:solidFill>
                <a:latin typeface="Comic Sans MS" pitchFamily="66" charset="0"/>
              </a:rPr>
              <a:t>Podetti</a:t>
            </a:r>
            <a: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  <a:t>Comisión Nacional de Justicia y Paz</a:t>
            </a:r>
            <a:b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es-AR" sz="3000" b="1" dirty="0" err="1" smtClean="0">
                <a:solidFill>
                  <a:srgbClr val="0000FF"/>
                </a:solidFill>
                <a:latin typeface="Comic Sans MS" pitchFamily="66" charset="0"/>
              </a:rPr>
              <a:t>Esp.Pensamiento</a:t>
            </a:r>
            <a:r>
              <a:rPr lang="es-AR" sz="3000" b="1" dirty="0" smtClean="0">
                <a:solidFill>
                  <a:srgbClr val="0000FF"/>
                </a:solidFill>
                <a:latin typeface="Comic Sans MS" pitchFamily="66" charset="0"/>
              </a:rPr>
              <a:t> Latinoamericano </a:t>
            </a:r>
            <a:r>
              <a:rPr lang="es-AR" sz="3000" b="1" dirty="0" err="1" smtClean="0">
                <a:solidFill>
                  <a:srgbClr val="0000FF"/>
                </a:solidFill>
                <a:latin typeface="Comic Sans MS" pitchFamily="66" charset="0"/>
              </a:rPr>
              <a:t>UNLanús</a:t>
            </a:r>
            <a:endParaRPr lang="es-AR" sz="3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87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r>
              <a:rPr lang="es-AR" sz="3200" b="1" dirty="0" err="1" smtClean="0">
                <a:solidFill>
                  <a:srgbClr val="0000FF"/>
                </a:solidFill>
                <a:latin typeface="Comic Sans MS" pitchFamily="66" charset="0"/>
              </a:rPr>
              <a:t>Enclíclica</a:t>
            </a:r>
            <a:r>
              <a:rPr lang="es-AR" sz="3200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s-AR" sz="3200" b="1" dirty="0" err="1" smtClean="0">
                <a:solidFill>
                  <a:srgbClr val="0000FF"/>
                </a:solidFill>
                <a:latin typeface="Comic Sans MS" pitchFamily="66" charset="0"/>
              </a:rPr>
              <a:t>Laudato</a:t>
            </a:r>
            <a:r>
              <a:rPr lang="es-AR" sz="3200" b="1" dirty="0" smtClean="0">
                <a:solidFill>
                  <a:srgbClr val="0000FF"/>
                </a:solidFill>
                <a:latin typeface="Comic Sans MS" pitchFamily="66" charset="0"/>
              </a:rPr>
              <a:t> Sí</a:t>
            </a:r>
            <a:endParaRPr lang="es-AR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28589"/>
            <a:ext cx="843528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Introducción: Nada de este mundo nos resulta indiferente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¿Qué le está pasando a nuestra casa?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El Evangelio de la creación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Raíz humana de la crisis ecológica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Una ecología integral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Algunas líneas de orientación y acción</a:t>
            </a:r>
          </a:p>
          <a:p>
            <a:pPr marL="514350" indent="-514350">
              <a:buFont typeface="+mj-lt"/>
              <a:buAutoNum type="arabicPeriod"/>
            </a:pP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Educación y espiritualidad ecológica</a:t>
            </a:r>
          </a:p>
          <a:p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293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179512" y="717691"/>
            <a:ext cx="2530624" cy="5649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. Nada de este mundo nos resulta indiferente</a:t>
            </a: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  <a:p>
            <a:pPr marL="0" indent="0">
              <a:buNone/>
            </a:pPr>
            <a:endParaRPr lang="es-AR" dirty="0" smtClean="0"/>
          </a:p>
          <a:p>
            <a:pPr marL="0" indent="0">
              <a:buNone/>
            </a:pPr>
            <a:endParaRPr lang="es-AR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3203848" y="548680"/>
            <a:ext cx="5915000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tierra, hermana y madre, oprimida y devastada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Me dirijo a cada persona que habita este planeta 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SJP II: una ‘ecología humana’, reclama un ‘cambio profundo en la vida, los modelos de producción y consumo, las estructuras de poder’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Bartolomé: todos dañamos la tierra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San Francisco como modelo: vivir en armonía con Dios, las personas y la naturaleza</a:t>
            </a: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dirty="0"/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2339752" y="836712"/>
            <a:ext cx="864096" cy="25922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flipV="1">
            <a:off x="2339752" y="1700808"/>
            <a:ext cx="864096" cy="17281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flipV="1">
            <a:off x="2339752" y="2564904"/>
            <a:ext cx="864096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2339752" y="3429000"/>
            <a:ext cx="864096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2339752" y="3429000"/>
            <a:ext cx="864096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52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pPr marL="0" indent="0"/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>I</a:t>
            </a:r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. Nada de este mundo nos resulta indiferente (cont.)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4200" y="1314690"/>
            <a:ext cx="2458616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Ejes de la Encíclica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915816" y="1340768"/>
            <a:ext cx="5976664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Pobres </a:t>
            </a:r>
            <a:r>
              <a:rPr lang="es-AR" b="1" dirty="0">
                <a:solidFill>
                  <a:srgbClr val="FF0000"/>
                </a:solidFill>
                <a:latin typeface="Comic Sans MS" pitchFamily="66" charset="0"/>
              </a:rPr>
              <a:t>&amp;</a:t>
            </a: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 devastación del planeta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Todo esta interconectado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Crítica al paradigma y al poder derivados de la tecnología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Una nueva economía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El valor propio de cada creatura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Sentido humano de la ecología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responsabilidad de la política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La cultura del descarte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Un nuevo estilo de vida</a:t>
            </a:r>
          </a:p>
        </p:txBody>
      </p:sp>
      <p:sp>
        <p:nvSpPr>
          <p:cNvPr id="5" name="4 Abrir llave"/>
          <p:cNvSpPr/>
          <p:nvPr/>
        </p:nvSpPr>
        <p:spPr>
          <a:xfrm>
            <a:off x="2554784" y="1340768"/>
            <a:ext cx="288032" cy="504056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6152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9978"/>
          </a:xfrm>
        </p:spPr>
        <p:txBody>
          <a:bodyPr>
            <a:normAutofit/>
          </a:bodyPr>
          <a:lstStyle/>
          <a:p>
            <a:pPr marL="514350" indent="-514350"/>
            <a:r>
              <a:rPr lang="es-AR" sz="2700" b="1" dirty="0">
                <a:solidFill>
                  <a:srgbClr val="0000FF"/>
                </a:solidFill>
                <a:latin typeface="Comic Sans MS" pitchFamily="66" charset="0"/>
              </a:rPr>
              <a:t>1</a:t>
            </a:r>
            <a:r>
              <a:rPr lang="es-AR" sz="2700" b="1" dirty="0" smtClean="0">
                <a:solidFill>
                  <a:srgbClr val="0000FF"/>
                </a:solidFill>
                <a:latin typeface="Comic Sans MS" pitchFamily="66" charset="0"/>
              </a:rPr>
              <a:t>. ¿Qué le está pasando a nuestra casa?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230425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6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500" b="1" dirty="0" smtClean="0">
                <a:solidFill>
                  <a:srgbClr val="FF0000"/>
                </a:solidFill>
                <a:latin typeface="Comic Sans MS" pitchFamily="66" charset="0"/>
              </a:rPr>
              <a:t>¿Por qué una encíclica sobre el hombre y la naturaleza e inspiradora de un cambio profundo?</a:t>
            </a:r>
            <a:endParaRPr lang="es-AR" sz="2500" dirty="0">
              <a:solidFill>
                <a:srgbClr val="FF00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815669" y="1196752"/>
            <a:ext cx="6317798" cy="4934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que la crisis es inédita y grave y exige analizar todas sus causas</a:t>
            </a:r>
          </a:p>
          <a:p>
            <a:pPr marL="0" indent="0">
              <a:buNone/>
            </a:pP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Por que se necesita el compromiso de </a:t>
            </a:r>
            <a:r>
              <a:rPr lang="es-AR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todos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, crean o no</a:t>
            </a:r>
            <a:r>
              <a:rPr lang="es-AR" sz="2400" b="1" dirty="0">
                <a:solidFill>
                  <a:srgbClr val="FF0000"/>
                </a:solidFill>
                <a:latin typeface="Comic Sans MS" pitchFamily="66" charset="0"/>
              </a:rPr>
              <a:t>, de buena fe o no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eso primero </a:t>
            </a:r>
            <a:r>
              <a:rPr lang="es-AR" sz="2400" b="1" dirty="0">
                <a:solidFill>
                  <a:srgbClr val="0000FF"/>
                </a:solidFill>
                <a:latin typeface="Comic Sans MS" pitchFamily="66" charset="0"/>
              </a:rPr>
              <a:t>presenta la situación y luego lo que la fe aporta para resolverla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que el sistema global y su celeridad agreden al hombre y a la naturaleza y superan el ritmo de la evolución biológica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Por eso propone una ecología integral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FF0000"/>
                </a:solidFill>
                <a:latin typeface="Comic Sans MS" pitchFamily="66" charset="0"/>
              </a:rPr>
              <a:t>Por eso también la mediación de San Francisco y su idioma, el umbro, y de la ecología, que constituye un primer paso</a:t>
            </a:r>
          </a:p>
          <a:p>
            <a:pPr marL="0" indent="0">
              <a:buNone/>
            </a:pPr>
            <a:endParaRPr lang="es-AR" sz="2500" dirty="0"/>
          </a:p>
        </p:txBody>
      </p:sp>
      <p:sp>
        <p:nvSpPr>
          <p:cNvPr id="6" name="5 Abrir llave"/>
          <p:cNvSpPr/>
          <p:nvPr/>
        </p:nvSpPr>
        <p:spPr>
          <a:xfrm>
            <a:off x="2474227" y="1196752"/>
            <a:ext cx="360040" cy="525658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44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940"/>
            <a:ext cx="8363272" cy="1143000"/>
          </a:xfrm>
        </p:spPr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</a:t>
            </a:r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? (cont.)</a:t>
            </a:r>
            <a:endParaRPr lang="es-AR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288032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Contaminación y cambio climático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Pérdida de biodiversidad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Calidad de vida y degradación social</a:t>
            </a: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91880" y="1124744"/>
            <a:ext cx="5472608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Contaminación y descarte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Residuos biológicos e industriales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clima como bien común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cuestión del agua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El costo de los daños es mucho mayor que el beneficio económico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‘internacionalización’ de regiones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Supresión del trabajo, exclusión,  narcotráfico, pérdida de identidad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Los medios electrónicos</a:t>
            </a: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3203848" y="1124744"/>
            <a:ext cx="288032" cy="180020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3203848" y="3284984"/>
            <a:ext cx="288032" cy="1368152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Abrir llave"/>
          <p:cNvSpPr/>
          <p:nvPr/>
        </p:nvSpPr>
        <p:spPr>
          <a:xfrm>
            <a:off x="3203848" y="4941168"/>
            <a:ext cx="288032" cy="129614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45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AR" sz="26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6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casa? (cont.)</a:t>
            </a:r>
            <a:endParaRPr lang="es-AR" sz="2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1944216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Inequidad planetaria</a:t>
            </a: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Debilidad de la reacción</a:t>
            </a:r>
          </a:p>
          <a:p>
            <a:pPr marL="0" indent="0">
              <a:buNone/>
            </a:pPr>
            <a:endParaRPr lang="es-AR" sz="2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461497" y="1124744"/>
            <a:ext cx="6696744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No se puede separar la agresión ambiental de la agresión humana, social y nacional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Es agresión culpar a los pobres o considerar a los excluidos como ‘daño colateral’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deuda externa es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control</a:t>
            </a: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 y no </a:t>
            </a:r>
            <a:r>
              <a:rPr lang="es-AR" sz="2400" b="1" i="1" dirty="0" smtClean="0">
                <a:solidFill>
                  <a:srgbClr val="0000FF"/>
                </a:solidFill>
                <a:latin typeface="Comic Sans MS" pitchFamily="66" charset="0"/>
              </a:rPr>
              <a:t>desarrollo 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peor situación del mundo en 200 años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Sometimiento de la política al paradigma tecno-económico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Corrupción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Continuidad en la justificación del sistema</a:t>
            </a:r>
          </a:p>
          <a:p>
            <a:pPr marL="0" indent="0">
              <a:buNone/>
            </a:pPr>
            <a:r>
              <a:rPr lang="es-AR" sz="2400" b="1" dirty="0" smtClean="0">
                <a:solidFill>
                  <a:srgbClr val="0000FF"/>
                </a:solidFill>
                <a:latin typeface="Comic Sans MS" pitchFamily="66" charset="0"/>
              </a:rPr>
              <a:t>La violencia en lugar de la política para superar el conflicto</a:t>
            </a:r>
          </a:p>
          <a:p>
            <a:pPr marL="0" indent="0">
              <a:buNone/>
            </a:pPr>
            <a:endParaRPr lang="es-AR" sz="2400" dirty="0"/>
          </a:p>
        </p:txBody>
      </p:sp>
      <p:sp>
        <p:nvSpPr>
          <p:cNvPr id="5" name="4 Abrir llave"/>
          <p:cNvSpPr/>
          <p:nvPr/>
        </p:nvSpPr>
        <p:spPr>
          <a:xfrm>
            <a:off x="2267744" y="1052736"/>
            <a:ext cx="288032" cy="295232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5 Abrir llave"/>
          <p:cNvSpPr/>
          <p:nvPr/>
        </p:nvSpPr>
        <p:spPr>
          <a:xfrm>
            <a:off x="2267744" y="4077072"/>
            <a:ext cx="288032" cy="223224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2453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es-AR" sz="2800" b="1" dirty="0" smtClean="0">
                <a:solidFill>
                  <a:srgbClr val="0000FF"/>
                </a:solidFill>
                <a:latin typeface="Comic Sans MS" pitchFamily="66" charset="0"/>
              </a:rPr>
              <a:t>1. </a:t>
            </a:r>
            <a:r>
              <a:rPr lang="es-AR" sz="2800" b="1" dirty="0">
                <a:solidFill>
                  <a:srgbClr val="0000FF"/>
                </a:solidFill>
                <a:latin typeface="Comic Sans MS" pitchFamily="66" charset="0"/>
              </a:rPr>
              <a:t>¿Qué le está pasando a nuestra casa? (cont.)</a:t>
            </a:r>
            <a:endParaRPr lang="es-AR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2458616" cy="4525963"/>
          </a:xfrm>
        </p:spPr>
        <p:txBody>
          <a:bodyPr/>
          <a:lstStyle/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es-AR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Diversidad de opiniones</a:t>
            </a:r>
            <a:endParaRPr lang="es-AR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9912" y="1196752"/>
            <a:ext cx="4906888" cy="4713387"/>
          </a:xfrm>
        </p:spPr>
        <p:txBody>
          <a:bodyPr/>
          <a:lstStyle/>
          <a:p>
            <a:pPr marL="0" indent="0">
              <a:buNone/>
            </a:pPr>
            <a:endParaRPr lang="es-AR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El progreso tecnológico resolverá vs. el ser humano es una amenaza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Ambos caminos combinados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0000FF"/>
                </a:solidFill>
                <a:latin typeface="Comic Sans MS" pitchFamily="66" charset="0"/>
              </a:rPr>
              <a:t>Promover y escuchar el debate entre los científicos</a:t>
            </a:r>
          </a:p>
          <a:p>
            <a:pPr marL="0" indent="0">
              <a:buNone/>
            </a:pPr>
            <a:r>
              <a:rPr lang="es-AR" b="1" dirty="0" smtClean="0">
                <a:solidFill>
                  <a:srgbClr val="FF0000"/>
                </a:solidFill>
                <a:latin typeface="Comic Sans MS" pitchFamily="66" charset="0"/>
              </a:rPr>
              <a:t>Críticas porque Francisco no es científico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2771800" y="2492896"/>
            <a:ext cx="936104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flipV="1">
            <a:off x="2771800" y="3356992"/>
            <a:ext cx="1008112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2771800" y="3717032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771800" y="3717032"/>
            <a:ext cx="1008112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68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534</Words>
  <Application>Microsoft Office PowerPoint</Application>
  <PresentationFormat>Presentación en pantalla (4:3)</PresentationFormat>
  <Paragraphs>99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Obispado de Morón Universidad de Morón   Diplomatura en Laudato Si’   Humberto Podetti Comisión Nacional de Justicia y Paz Esp.Pensamiento Latinoamericano UNLanús</vt:lpstr>
      <vt:lpstr>Enclíclica Laudato Sí</vt:lpstr>
      <vt:lpstr>Presentación de PowerPoint</vt:lpstr>
      <vt:lpstr>I. Nada de este mundo nos resulta indiferente (cont.)</vt:lpstr>
      <vt:lpstr>1. ¿Qué le está pasando a nuestra casa?</vt:lpstr>
      <vt:lpstr>1. ¿Qué le está pasando a nuestra casa? (cont.)</vt:lpstr>
      <vt:lpstr>1. ¿Qué le está pasando a nuestra casa? (cont.)</vt:lpstr>
      <vt:lpstr>1. ¿Qué le está pasando a nuestra casa?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Obispado de Morón Universidad de Morón   Diplomatura en Laudato Si’   Humberto Podetti Comisión Nacional de Justicia y Paz Esp.Pensamiento Latinoamericano UNLanús</dc:title>
  <dc:creator>Humberto</dc:creator>
  <cp:lastModifiedBy>Humberto</cp:lastModifiedBy>
  <cp:revision>1</cp:revision>
  <dcterms:created xsi:type="dcterms:W3CDTF">2019-06-08T15:57:09Z</dcterms:created>
  <dcterms:modified xsi:type="dcterms:W3CDTF">2019-06-08T16:03:40Z</dcterms:modified>
</cp:coreProperties>
</file>